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7"/>
    <p:restoredTop sz="94780"/>
  </p:normalViewPr>
  <p:slideViewPr>
    <p:cSldViewPr snapToGrid="0">
      <p:cViewPr varScale="1">
        <p:scale>
          <a:sx n="104" d="100"/>
          <a:sy n="104" d="100"/>
        </p:scale>
        <p:origin x="23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30F02E-2D6D-B2B0-9806-8AF324682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91B49F-A36E-02E6-CE66-F9E3EA234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15B447-C1A2-3CAF-F8E9-CB090CB1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94946B-D64B-4ABA-A70E-E252DC9E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C67FE1-B29B-AE4A-4E35-9C3ECF5A0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66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6A9F6B-A23E-0484-FA34-17AA4B2B9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2BB7CAE-1FEE-2395-C3BC-6FC4FC841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012DAB-4BDF-189B-53D7-472CF757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D57E48-450F-B264-A2C9-EE383BD4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0E3D16-C7EF-C916-B55A-08165EF35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444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7605DA-1B58-6F03-028E-400CA922D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97A008-8F4A-6B7E-5520-A002C0AE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BFAF62-B2AF-582F-8036-EE102C0B6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C020C7-5270-EEAF-1169-46F9690D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AE5754-316E-418F-7EBE-E17C9FAFD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81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CB721E-CF4B-6D09-1ACF-35DBCA9D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06287E-E8C5-64EB-0C21-FDC166FE5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5E590F-C5E9-8085-B27F-506E09E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2C66F6-5BA0-442B-9172-7A0C3D52C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6C06B4-C021-8523-771A-54EE25EB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28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3CFE4-BDE7-B1FC-441A-F4DCACF69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8FA34D-9FD9-24FF-7034-DC7031734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837564-351C-D504-2193-F083DBD5D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E32DA9-2D1E-03CF-B75B-61F98A4F6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F25389-6082-AC28-E60A-9745AC345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99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2FFB4F-A733-B9F6-DBE4-A10FF5876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DB4CAA-6894-5421-D764-1F9086A44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E372B53-D074-EAF7-CA89-2CA51F35A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763A7A-CA4A-3265-6EDF-F02A78EB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AF5E6A-911D-FD5E-7DBE-DBEB21193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48D6E2-6871-7290-7EAC-5AD4CD65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0D5DE5-899F-FFD8-70BA-6461AE841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42A89C-D510-E3F5-0CB8-EC708ECE5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E0DA6E-5550-04E7-B9C1-ADC5F54F7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66CFDB-A865-BEFC-AC5B-9680D831C3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AE448A-BEBD-AE22-A987-3AF47DDFC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78606D-C087-3CED-1D3B-A364AA032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1F17A21-BD39-E315-B1ED-3AE80CBA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1A2ACE-F109-25EA-CB1F-83579D05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51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933A0-C222-05EA-7DD4-AFAA7D961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0F65E28-9EFA-7A5B-AADC-92182570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95C179-F178-5CDF-E19C-49497A685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EA1765-3751-17FF-5E65-F4A9B37B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64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8188F37-F2A1-F417-85F0-12C5DC943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7CD1543-90DF-238F-228A-26D51446A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F9880C-28A6-5C4A-043D-0F9FA804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96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0C2B4C-C299-EB68-6EDC-DFC4FA862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1067D4-511D-F7B9-077E-FBFBB7063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74A62-119F-0405-CFB3-A0F588EE1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D70FCF-E785-683C-33B0-70064672D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3BF49F-EC32-757A-479F-506F66BBA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AC84ED-1649-3EB5-D4DF-2CDF9808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73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E45A34-FE5B-298D-E6CA-488A2B464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E6DBEA-02F6-7C55-3FD1-9FE85A893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33278D-6210-16AC-913E-7F5ED9787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129625-DF79-5E8C-78B0-B4ECB951B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58E7A8-0065-61D0-75B8-672EB97ED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7D476B-B149-61F4-A6CD-A99BACF1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51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6AF29F-89DD-FC18-3179-5C5390967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A79079-B2E1-916C-9A67-408624885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F3B0BB-F12F-B26A-8C96-0DB0F754E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E88ACA-CFC1-C549-8BA4-0F09C8D8A8B6}" type="datetimeFigureOut">
              <a:rPr lang="fr-FR" smtClean="0"/>
              <a:t>28/08/2025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DA09D7-F08E-43CE-2696-A1269BEB4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D0005-0AE2-876E-C572-B7C23EE71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60951A-EC4F-444D-8A2F-199A615010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05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vb.ne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cvb69400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5C0CFF2-E397-EA52-4B1A-6160735BBD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624160"/>
              </p:ext>
            </p:extLst>
          </p:nvPr>
        </p:nvGraphicFramePr>
        <p:xfrm>
          <a:off x="1002926" y="1184687"/>
          <a:ext cx="10750459" cy="44382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5306">
                  <a:extLst>
                    <a:ext uri="{9D8B030D-6E8A-4147-A177-3AD203B41FA5}">
                      <a16:colId xmlns:a16="http://schemas.microsoft.com/office/drawing/2014/main" val="2898495334"/>
                    </a:ext>
                  </a:extLst>
                </a:gridCol>
                <a:gridCol w="2854712">
                  <a:extLst>
                    <a:ext uri="{9D8B030D-6E8A-4147-A177-3AD203B41FA5}">
                      <a16:colId xmlns:a16="http://schemas.microsoft.com/office/drawing/2014/main" val="2382494481"/>
                    </a:ext>
                  </a:extLst>
                </a:gridCol>
                <a:gridCol w="3412274">
                  <a:extLst>
                    <a:ext uri="{9D8B030D-6E8A-4147-A177-3AD203B41FA5}">
                      <a16:colId xmlns:a16="http://schemas.microsoft.com/office/drawing/2014/main" val="3841355751"/>
                    </a:ext>
                  </a:extLst>
                </a:gridCol>
                <a:gridCol w="2888167">
                  <a:extLst>
                    <a:ext uri="{9D8B030D-6E8A-4147-A177-3AD203B41FA5}">
                      <a16:colId xmlns:a16="http://schemas.microsoft.com/office/drawing/2014/main" val="1678677747"/>
                    </a:ext>
                  </a:extLst>
                </a:gridCol>
              </a:tblGrid>
              <a:tr h="43791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ENGAGEMENTS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DU JOUEUR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DE L’ENTRAINEUR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DES PARENTS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395420"/>
                  </a:ext>
                </a:extLst>
              </a:tr>
              <a:tr h="53080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RESPECT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dirty="0"/>
                        <a:t>Respecter le matériel et les locaux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Respecter le matériel et les locaux mis à disposition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206375" indent="-20637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b="1" dirty="0"/>
                        <a:t>PARTICIPER aux déplacements </a:t>
                      </a:r>
                      <a:r>
                        <a:rPr lang="fr-FR" sz="1400" dirty="0"/>
                        <a:t>et encourager l’équipe et les joueurs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4774006"/>
                  </a:ext>
                </a:extLst>
              </a:tr>
              <a:tr h="53080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ATTITUDE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Être à l’heure aux entrainements et aux matchs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Présenter aux joueurs et aux parents les objectifs de l’équipe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323022"/>
                  </a:ext>
                </a:extLst>
              </a:tr>
              <a:tr h="53080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POLITESSE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Prévenir l’entraineur en cas d’absence aux entrainements ou aux matchs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Prévenir parents et joueurs en cas d’annulation d’entrainement ou de match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Prévenir l’entraineur en cas d’absence aux entrainements ou aux matchs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4000849"/>
                  </a:ext>
                </a:extLst>
              </a:tr>
              <a:tr h="53080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ESPRIT D’EQUIPE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31775" indent="-22066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dirty="0"/>
                        <a:t>Supporter et encourager ses 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co-équipiers</a:t>
                      </a:r>
                      <a:r>
                        <a:rPr lang="fr-FR" sz="1400" dirty="0"/>
                        <a:t> et son équipe (même si l’on ne joue pas)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Assurer les entrainements pour permettre à chacun de progresser et de prendre du plaisir à jouer au basket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dirty="0"/>
                        <a:t>Participer aux gouters d’après 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match et aux lavages des tenues (maillots/shorts) de l’équipe à tour de rôle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192613"/>
                  </a:ext>
                </a:extLst>
              </a:tr>
              <a:tr h="530809"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</a:rPr>
                        <a:t>TENUE SUR LE TERRAIN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Ecouter et respecter les consignes de l’entraineur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Assurer la cohésion de l’équipe tant dans la victoire que dans la défaite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RESPECTER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les adversaires et les arbitres tant à l’extérieur qu’à domicile</a:t>
                      </a:r>
                    </a:p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 pas pénétrer sur le terrain pendant un match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5334817"/>
                  </a:ext>
                </a:extLst>
              </a:tr>
              <a:tr h="556516">
                <a:tc vMerge="1">
                  <a:txBody>
                    <a:bodyPr/>
                    <a:lstStyle/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indent="-206375" algn="l" defTabSz="914400" rtl="0" eaLnBrk="1" latinLnBrk="0" hangingPunct="1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Avoir sa propre gourde / bouteille d’eau pour les entrainements et les matchs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6375" marR="0" lvl="0" indent="-2063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Permettre à chacun de s’améliorer aux entrainements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0930917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035E3B8-BDE1-6BAF-C153-9E5980AA2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169010"/>
              </p:ext>
            </p:extLst>
          </p:nvPr>
        </p:nvGraphicFramePr>
        <p:xfrm>
          <a:off x="1002928" y="5706408"/>
          <a:ext cx="10596181" cy="5308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4028">
                  <a:extLst>
                    <a:ext uri="{9D8B030D-6E8A-4147-A177-3AD203B41FA5}">
                      <a16:colId xmlns:a16="http://schemas.microsoft.com/office/drawing/2014/main" val="965211338"/>
                    </a:ext>
                  </a:extLst>
                </a:gridCol>
                <a:gridCol w="8832153">
                  <a:extLst>
                    <a:ext uri="{9D8B030D-6E8A-4147-A177-3AD203B41FA5}">
                      <a16:colId xmlns:a16="http://schemas.microsoft.com/office/drawing/2014/main" val="2769513732"/>
                    </a:ext>
                  </a:extLst>
                </a:gridCol>
              </a:tblGrid>
              <a:tr h="530809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Toujours être respectueux et fair-play </a:t>
                      </a:r>
                      <a:r>
                        <a:rPr lang="fr-FR" sz="1400" i="1" dirty="0">
                          <a:solidFill>
                            <a:srgbClr val="C00000"/>
                          </a:solidFill>
                        </a:rPr>
                        <a:t>des officiels (arbitres, entraineurs, table de marque...), des adversaires et des co-équipiers et du public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5714133"/>
                  </a:ext>
                </a:extLst>
              </a:tr>
            </a:tbl>
          </a:graphicData>
        </a:graphic>
      </p:graphicFrame>
      <p:grpSp>
        <p:nvGrpSpPr>
          <p:cNvPr id="11" name="Groupe 10">
            <a:extLst>
              <a:ext uri="{FF2B5EF4-FFF2-40B4-BE49-F238E27FC236}">
                <a16:creationId xmlns:a16="http://schemas.microsoft.com/office/drawing/2014/main" id="{1C3AB004-E2BF-665B-9ED2-D461B386F523}"/>
              </a:ext>
            </a:extLst>
          </p:cNvPr>
          <p:cNvGrpSpPr/>
          <p:nvPr/>
        </p:nvGrpSpPr>
        <p:grpSpPr>
          <a:xfrm>
            <a:off x="1618380" y="5745613"/>
            <a:ext cx="826778" cy="423747"/>
            <a:chOff x="1618380" y="5634101"/>
            <a:chExt cx="826778" cy="423747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68065E80-7435-F18E-5047-80AA1751DAB1}"/>
                </a:ext>
              </a:extLst>
            </p:cNvPr>
            <p:cNvSpPr/>
            <p:nvPr/>
          </p:nvSpPr>
          <p:spPr>
            <a:xfrm rot="5400000">
              <a:off x="2030975" y="5643665"/>
              <a:ext cx="423747" cy="404619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71E4D895-E28D-8274-D6B0-F719BC33B804}"/>
                </a:ext>
              </a:extLst>
            </p:cNvPr>
            <p:cNvSpPr/>
            <p:nvPr/>
          </p:nvSpPr>
          <p:spPr>
            <a:xfrm>
              <a:off x="1618380" y="5699420"/>
              <a:ext cx="522520" cy="274968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10395950-9EB6-A9B0-BA4B-9D2CF01FC0D1}"/>
              </a:ext>
            </a:extLst>
          </p:cNvPr>
          <p:cNvSpPr txBox="1"/>
          <p:nvPr/>
        </p:nvSpPr>
        <p:spPr>
          <a:xfrm>
            <a:off x="3722931" y="320213"/>
            <a:ext cx="5156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  <a:latin typeface="ADLaM Display" panose="020F0502020204030204" pitchFamily="34" charset="0"/>
                <a:ea typeface="ADLaM Display" panose="020F0502020204030204" pitchFamily="34" charset="0"/>
                <a:cs typeface="ADLaM Display" panose="020F0502020204030204" pitchFamily="34" charset="0"/>
              </a:rPr>
              <a:t>CHARTE DU BASKETTEUR(SE)</a:t>
            </a:r>
          </a:p>
        </p:txBody>
      </p:sp>
      <p:pic>
        <p:nvPicPr>
          <p:cNvPr id="10" name="Image 9" descr="Une image contenant rouge, Graphique, texte, logo&#10;&#10;Le contenu généré par l’IA peut être incorrect.">
            <a:extLst>
              <a:ext uri="{FF2B5EF4-FFF2-40B4-BE49-F238E27FC236}">
                <a16:creationId xmlns:a16="http://schemas.microsoft.com/office/drawing/2014/main" id="{CCBAF1ED-2FEF-9162-68FA-6CC390BE2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93" y="171396"/>
            <a:ext cx="674931" cy="75929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E4E9055E-9DA4-8AF3-C8CE-F74750578638}"/>
              </a:ext>
            </a:extLst>
          </p:cNvPr>
          <p:cNvSpPr txBox="1"/>
          <p:nvPr/>
        </p:nvSpPr>
        <p:spPr>
          <a:xfrm>
            <a:off x="1" y="6472145"/>
            <a:ext cx="12191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/>
              <a:t>BASKET CLUB VILLEFRANCHE BEAUJOLAIS - </a:t>
            </a:r>
            <a:r>
              <a:rPr lang="fr-FR" sz="800" dirty="0"/>
              <a:t>212 rue </a:t>
            </a:r>
            <a:r>
              <a:rPr lang="fr-FR" sz="800" dirty="0" err="1"/>
              <a:t>Bointon</a:t>
            </a:r>
            <a:r>
              <a:rPr lang="fr-FR" sz="800" dirty="0"/>
              <a:t> 69400 Villefranche Sur Saône</a:t>
            </a:r>
          </a:p>
          <a:p>
            <a:pPr algn="ctr"/>
            <a:r>
              <a:rPr lang="fr-FR" sz="800" u="sng" dirty="0"/>
              <a:t>Site internet </a:t>
            </a:r>
            <a:r>
              <a:rPr lang="fr-FR" sz="800" dirty="0"/>
              <a:t>:</a:t>
            </a:r>
            <a:r>
              <a:rPr lang="fr-FR" sz="800" u="sng" dirty="0"/>
              <a:t> </a:t>
            </a:r>
            <a:r>
              <a:rPr lang="fr-FR" sz="800" u="sng" dirty="0">
                <a:hlinkClick r:id="rId3"/>
              </a:rPr>
              <a:t>www.bcvb.net</a:t>
            </a:r>
            <a:r>
              <a:rPr lang="fr-FR" sz="800" dirty="0"/>
              <a:t>  -  </a:t>
            </a:r>
            <a:r>
              <a:rPr lang="fr-FR" sz="800" u="sng" dirty="0"/>
              <a:t>e-mail </a:t>
            </a:r>
            <a:r>
              <a:rPr lang="fr-FR" sz="800" dirty="0"/>
              <a:t>: </a:t>
            </a:r>
            <a:r>
              <a:rPr lang="fr-FR" sz="800" u="sng" dirty="0">
                <a:hlinkClick r:id="rId4"/>
              </a:rPr>
              <a:t>bcvb69400@gmail.com</a:t>
            </a:r>
            <a:endParaRPr lang="fr-FR" sz="8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53487ED-80A7-BA18-1CB6-FE0C602C4227}"/>
              </a:ext>
            </a:extLst>
          </p:cNvPr>
          <p:cNvSpPr txBox="1"/>
          <p:nvPr/>
        </p:nvSpPr>
        <p:spPr>
          <a:xfrm>
            <a:off x="237893" y="6594271"/>
            <a:ext cx="10668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/>
              <a:t>Charte-B_v2025-08</a:t>
            </a:r>
            <a:endParaRPr lang="fr-FR" sz="500" dirty="0"/>
          </a:p>
        </p:txBody>
      </p:sp>
    </p:spTree>
    <p:extLst>
      <p:ext uri="{BB962C8B-B14F-4D97-AF65-F5344CB8AC3E}">
        <p14:creationId xmlns:p14="http://schemas.microsoft.com/office/powerpoint/2010/main" val="34988432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265</Words>
  <Application>Microsoft Macintosh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ADLaM Display</vt:lpstr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Laurent FARCY</dc:creator>
  <cp:lastModifiedBy>Laurent FARCY</cp:lastModifiedBy>
  <cp:revision>2</cp:revision>
  <dcterms:created xsi:type="dcterms:W3CDTF">2025-08-10T15:47:00Z</dcterms:created>
  <dcterms:modified xsi:type="dcterms:W3CDTF">2025-08-28T20:45:23Z</dcterms:modified>
</cp:coreProperties>
</file>